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1"/>
      <p:bold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Erica On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4o2ZjftAE0b3alH/Z93wtXO17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2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92" name="Google Shape;92;p2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2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4" name="Google Shape;94;p22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95" name="Google Shape;95;p2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2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22"/>
          <p:cNvSpPr>
            <a:spLocks noGrp="1"/>
          </p:cNvSpPr>
          <p:nvPr>
            <p:ph type="pic" idx="2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2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106" name="Google Shape;106;p3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3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8" name="Google Shape;108;p32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09" name="Google Shape;109;p3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3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1" name="Google Shape;111;p32"/>
          <p:cNvSpPr txBox="1"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9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2"/>
          <p:cNvSpPr/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32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32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3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spcBef>
                <a:spcPts val="2000"/>
              </a:spcBef>
              <a:spcAft>
                <a:spcPts val="0"/>
              </a:spcAft>
              <a:buSzPts val="2160"/>
              <a:buChar char="●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6" name="Google Shape;126;p33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27" name="Google Shape;127;p33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33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4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131" name="Google Shape;131;p34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34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3" name="Google Shape;133;p34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34" name="Google Shape;134;p34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34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6" name="Google Shape;136;p34"/>
          <p:cNvSpPr txBox="1"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SzPts val="216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9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/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34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9" name="Google Shape;149;p35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150" name="Google Shape;150;p35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35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2" name="Google Shape;152;p35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53" name="Google Shape;153;p35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35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3931920" cy="398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2"/>
          </p:nvPr>
        </p:nvSpPr>
        <p:spPr>
          <a:xfrm>
            <a:off x="4754880" y="2057401"/>
            <a:ext cx="3931920" cy="398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2" name="Google Shape;162;p3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63" name="Google Shape;163;p36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36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7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67" name="Google Shape;167;p37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37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9" name="Google Shape;16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52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20" cy="35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3"/>
          </p:nvPr>
        </p:nvSpPr>
        <p:spPr>
          <a:xfrm>
            <a:off x="4754880" y="1734670"/>
            <a:ext cx="3931920" cy="74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52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20" cy="35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2" name="Google Shape;182;p38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3" name="Google Shape;183;p38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38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1"/>
          </p:nvPr>
        </p:nvSpPr>
        <p:spPr>
          <a:xfrm>
            <a:off x="4473388" y="273051"/>
            <a:ext cx="4206240" cy="5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●"/>
              <a:defRPr sz="24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●"/>
              <a:defRPr sz="22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body" idx="2"/>
          </p:nvPr>
        </p:nvSpPr>
        <p:spPr>
          <a:xfrm>
            <a:off x="457199" y="1905001"/>
            <a:ext cx="3602039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1"/>
          </p:nvPr>
        </p:nvSpPr>
        <p:spPr>
          <a:xfrm rot="5400000">
            <a:off x="2590800" y="-761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2" name="Google Shape;202;p41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203" name="Google Shape;203;p41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41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 rot="5400000">
            <a:off x="5591969" y="2574132"/>
            <a:ext cx="5516563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 rot="5400000">
            <a:off x="1013619" y="53182"/>
            <a:ext cx="5516563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1" name="Google Shape;211;p42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212" name="Google Shape;212;p4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4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433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xe0ncSW-WOl3MsCHSiCC23hKmfBqD9IakBds2MeQeo8/edit?ts=6022a477#slide=id.gae607481d7_0_7" TargetMode="Externa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aid.gov/" TargetMode="External"/><Relationship Id="rId13" Type="http://schemas.openxmlformats.org/officeDocument/2006/relationships/hyperlink" Target="https://www.youtube.com/watch?v=VAtNzWi_2pg&amp;feature=youtu.be" TargetMode="External"/><Relationship Id="rId3" Type="http://schemas.openxmlformats.org/officeDocument/2006/relationships/hyperlink" Target="https://www.bls.gov/" TargetMode="External"/><Relationship Id="rId7" Type="http://schemas.openxmlformats.org/officeDocument/2006/relationships/hyperlink" Target="https://www.fastweb.com/" TargetMode="External"/><Relationship Id="rId12" Type="http://schemas.openxmlformats.org/officeDocument/2006/relationships/hyperlink" Target="https://www.collegerank.net/best-scholarship-websites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drive.google.com/file/d/1d4OGnhl3HpAdVP_ZfzDsrL6gxZucH8J0/view?usp=shar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t.org/content/act/en/products-and-services/the-act.html" TargetMode="External"/><Relationship Id="rId11" Type="http://schemas.openxmlformats.org/officeDocument/2006/relationships/hyperlink" Target="https://www.youtube.com/watch?v=GZh-6LEoF2g" TargetMode="External"/><Relationship Id="rId5" Type="http://schemas.openxmlformats.org/officeDocument/2006/relationships/hyperlink" Target="https://www.collegeboard.org/" TargetMode="External"/><Relationship Id="rId15" Type="http://schemas.openxmlformats.org/officeDocument/2006/relationships/hyperlink" Target="https://drive.google.com/file/d/1dsSNFv8vruKpyOv5bMcVOp3vSqBVwLjL/view?usp=share_link" TargetMode="External"/><Relationship Id="rId10" Type="http://schemas.openxmlformats.org/officeDocument/2006/relationships/hyperlink" Target="https://www.varsitytutors.com/practice-tests" TargetMode="External"/><Relationship Id="rId4" Type="http://schemas.openxmlformats.org/officeDocument/2006/relationships/hyperlink" Target="https://uwhelp.wisconsin.edu/" TargetMode="External"/><Relationship Id="rId9" Type="http://schemas.openxmlformats.org/officeDocument/2006/relationships/hyperlink" Target="https://forms.gle/Kduyqyab8c67xT4f7" TargetMode="External"/><Relationship Id="rId14" Type="http://schemas.openxmlformats.org/officeDocument/2006/relationships/hyperlink" Target="https://www.youtube.com/@CoachTarkTalk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sitytutors.com/practice-tes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www.march2success.com/register/index?params=mID165599239%7CTarkows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.naviance.com/auth/fclook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 txBox="1">
            <a:spLocks noGrp="1"/>
          </p:cNvSpPr>
          <p:nvPr>
            <p:ph type="ctrTitle"/>
          </p:nvPr>
        </p:nvSpPr>
        <p:spPr>
          <a:xfrm>
            <a:off x="1524000" y="1066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0"/>
              <a:buFont typeface="Arial Black"/>
              <a:buNone/>
            </a:pPr>
            <a:r>
              <a:rPr lang="en-US" sz="80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ARK</a:t>
            </a:r>
            <a:r>
              <a:rPr lang="en-US" sz="8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80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TALK :</a:t>
            </a:r>
            <a:endParaRPr/>
          </a:p>
        </p:txBody>
      </p:sp>
      <p:pic>
        <p:nvPicPr>
          <p:cNvPr id="219" name="Google Shape;219;p1"/>
          <p:cNvPicPr preferRelativeResize="0"/>
          <p:nvPr/>
        </p:nvPicPr>
        <p:blipFill rotWithShape="1">
          <a:blip r:embed="rId3">
            <a:alphaModFix/>
          </a:blip>
          <a:srcRect l="30140" t="5051" r="31601" b="69899"/>
          <a:stretch/>
        </p:blipFill>
        <p:spPr>
          <a:xfrm>
            <a:off x="423860" y="762000"/>
            <a:ext cx="1814946" cy="1717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"/>
          <p:cNvSpPr/>
          <p:nvPr/>
        </p:nvSpPr>
        <p:spPr>
          <a:xfrm>
            <a:off x="394855" y="2743200"/>
            <a:ext cx="8305800" cy="2209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Why</a:t>
            </a:r>
            <a:r>
              <a:rPr lang="en-US" sz="4000" b="1" i="0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 should I WORK with my School Counselor?</a:t>
            </a:r>
            <a:endParaRPr/>
          </a:p>
        </p:txBody>
      </p:sp>
      <p:pic>
        <p:nvPicPr>
          <p:cNvPr id="221" name="Google Shape;22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5091544"/>
            <a:ext cx="1614055" cy="16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"/>
          <p:cNvSpPr txBox="1"/>
          <p:nvPr/>
        </p:nvSpPr>
        <p:spPr>
          <a:xfrm>
            <a:off x="228600" y="67645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C000"/>
                </a:solidFill>
                <a:latin typeface="Erica One"/>
                <a:ea typeface="Erica One"/>
                <a:cs typeface="Erica One"/>
                <a:sym typeface="Erica One"/>
              </a:rPr>
              <a:t>Mr.</a:t>
            </a:r>
            <a:endParaRPr/>
          </a:p>
        </p:txBody>
      </p:sp>
      <p:pic>
        <p:nvPicPr>
          <p:cNvPr id="223" name="Google Shape;223;p1" title="downloa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8869" y="5091543"/>
            <a:ext cx="1783185" cy="1783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235" y="0"/>
            <a:ext cx="44375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>
            <a:spLocks noGrp="1"/>
          </p:cNvSpPr>
          <p:nvPr>
            <p:ph type="title"/>
          </p:nvPr>
        </p:nvSpPr>
        <p:spPr>
          <a:xfrm>
            <a:off x="0" y="1346200"/>
            <a:ext cx="4473386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en-US" sz="2000"/>
              <a:t>CHANCE OF PLAYING PRO BALL  </a:t>
            </a:r>
            <a:endParaRPr/>
          </a:p>
        </p:txBody>
      </p:sp>
      <p:sp>
        <p:nvSpPr>
          <p:cNvPr id="292" name="Google Shape;292;p11"/>
          <p:cNvSpPr txBox="1">
            <a:spLocks noGrp="1"/>
          </p:cNvSpPr>
          <p:nvPr>
            <p:ph type="body" idx="1"/>
          </p:nvPr>
        </p:nvSpPr>
        <p:spPr>
          <a:xfrm>
            <a:off x="152400" y="1663700"/>
            <a:ext cx="38862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>
                <a:solidFill>
                  <a:schemeClr val="dk1"/>
                </a:solidFill>
              </a:rPr>
              <a:t>1,023,712</a:t>
            </a:r>
            <a:r>
              <a:rPr lang="en-US"/>
              <a:t>                               </a:t>
            </a:r>
            <a:r>
              <a:rPr lang="en-US">
                <a:solidFill>
                  <a:schemeClr val="accent4"/>
                </a:solidFill>
              </a:rPr>
              <a:t>100%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/>
              <a:t>are playing High School Football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>
                <a:solidFill>
                  <a:schemeClr val="dk1"/>
                </a:solidFill>
              </a:rPr>
              <a:t>61,000</a:t>
            </a:r>
            <a:r>
              <a:rPr lang="en-US"/>
              <a:t>                                        </a:t>
            </a:r>
            <a:r>
              <a:rPr lang="en-US">
                <a:solidFill>
                  <a:schemeClr val="accent4"/>
                </a:solidFill>
              </a:rPr>
              <a:t>6%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/>
              <a:t>will play at the Collegiate level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>
                <a:solidFill>
                  <a:schemeClr val="dk1"/>
                </a:solidFill>
              </a:rPr>
              <a:t>6,000</a:t>
            </a:r>
            <a:r>
              <a:rPr lang="en-US"/>
              <a:t>                                         </a:t>
            </a:r>
            <a:r>
              <a:rPr lang="en-US">
                <a:solidFill>
                  <a:schemeClr val="accent4"/>
                </a:solidFill>
              </a:rPr>
              <a:t>.6%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/>
              <a:t>will be scouted by the NFL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>
                <a:solidFill>
                  <a:schemeClr val="dk1"/>
                </a:solidFill>
              </a:rPr>
              <a:t>875</a:t>
            </a:r>
            <a:r>
              <a:rPr lang="en-US"/>
              <a:t>                                          </a:t>
            </a:r>
            <a:r>
              <a:rPr lang="en-US">
                <a:solidFill>
                  <a:schemeClr val="accent4"/>
                </a:solidFill>
              </a:rPr>
              <a:t>.08%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/>
              <a:t>will sign an NFL contract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>
                <a:solidFill>
                  <a:schemeClr val="dk1"/>
                </a:solidFill>
              </a:rPr>
              <a:t>1,023,412 </a:t>
            </a:r>
            <a:r>
              <a:rPr lang="en-US"/>
              <a:t>                             </a:t>
            </a:r>
            <a:r>
              <a:rPr lang="en-US">
                <a:solidFill>
                  <a:schemeClr val="accent4"/>
                </a:solidFill>
              </a:rPr>
              <a:t>99.7%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/>
              <a:t>H.S. players will </a:t>
            </a:r>
            <a:r>
              <a:rPr lang="en-US">
                <a:solidFill>
                  <a:schemeClr val="accent4"/>
                </a:solidFill>
              </a:rPr>
              <a:t>NOT</a:t>
            </a:r>
            <a:r>
              <a:rPr lang="en-US"/>
              <a:t> play in NFL</a:t>
            </a:r>
            <a:endParaRPr/>
          </a:p>
          <a:p>
            <a:pPr marL="0" lvl="0" indent="0" algn="l" rtl="0">
              <a:spcBef>
                <a:spcPts val="389"/>
              </a:spcBef>
              <a:spcAft>
                <a:spcPts val="0"/>
              </a:spcAft>
              <a:buSzPts val="1751"/>
              <a:buNone/>
            </a:pPr>
            <a:r>
              <a:rPr lang="en-US" sz="1945">
                <a:solidFill>
                  <a:schemeClr val="accent4"/>
                </a:solidFill>
              </a:rPr>
              <a:t>.</a:t>
            </a:r>
            <a:r>
              <a:rPr lang="en-US" sz="1900">
                <a:solidFill>
                  <a:schemeClr val="accent4"/>
                </a:solidFill>
              </a:rPr>
              <a:t>03%  </a:t>
            </a:r>
            <a:r>
              <a:rPr lang="en-US" sz="1900">
                <a:solidFill>
                  <a:schemeClr val="dk1"/>
                </a:solidFill>
              </a:rPr>
              <a:t>300</a:t>
            </a:r>
            <a:r>
              <a:rPr lang="en-US" sz="1900"/>
              <a:t>  will make NFL roster</a:t>
            </a:r>
            <a:endParaRPr/>
          </a:p>
          <a:p>
            <a:pPr marL="0" lvl="0" indent="0" algn="r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>
                <a:solidFill>
                  <a:schemeClr val="accent1"/>
                </a:solidFill>
              </a:rPr>
              <a:t>nflplayerengagement.com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93" name="Google Shape;293;p11" descr="110925-bears-4-4x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6691" b="-16690"/>
          <a:stretch/>
        </p:blipFill>
        <p:spPr>
          <a:xfrm>
            <a:off x="4473386" y="1148001"/>
            <a:ext cx="4434840" cy="4434987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" name="Google Shape;294;p11"/>
          <p:cNvSpPr txBox="1"/>
          <p:nvPr/>
        </p:nvSpPr>
        <p:spPr>
          <a:xfrm flipH="1">
            <a:off x="635000" y="203200"/>
            <a:ext cx="74295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Why is Academic Success and Decision Making so IMPORTANT?</a:t>
            </a:r>
            <a:endParaRPr/>
          </a:p>
        </p:txBody>
      </p:sp>
      <p:sp>
        <p:nvSpPr>
          <p:cNvPr id="295" name="Google Shape;295;p11"/>
          <p:cNvSpPr txBox="1"/>
          <p:nvPr/>
        </p:nvSpPr>
        <p:spPr>
          <a:xfrm>
            <a:off x="152400" y="5892800"/>
            <a:ext cx="875582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Career Length:  6 years if rookie player makes a roster     </a:t>
            </a:r>
            <a:r>
              <a:rPr lang="en-US" sz="2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MLB: 5.6 Yrs (2010)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   NFL               9.3 years if player is a first round pick      </a:t>
            </a:r>
            <a:r>
              <a:rPr lang="en-US" sz="2000">
                <a:solidFill>
                  <a:srgbClr val="C913AD"/>
                </a:solidFill>
                <a:latin typeface="Corbel"/>
                <a:ea typeface="Corbel"/>
                <a:cs typeface="Corbel"/>
                <a:sym typeface="Corbel"/>
              </a:rPr>
              <a:t>NBA: 6 Yrs (2010)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                         11.7 if you player plays in a Pro-bowl     </a:t>
            </a:r>
            <a:r>
              <a:rPr lang="en-US" sz="1800">
                <a:solidFill>
                  <a:srgbClr val="C913AD"/>
                </a:solidFill>
                <a:latin typeface="Corbel"/>
                <a:ea typeface="Corbel"/>
                <a:cs typeface="Corbel"/>
                <a:sym typeface="Corbel"/>
              </a:rPr>
              <a:t>NBA Retirement age: 28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01" name="Google Shape;30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2" name="Google Shape;302;p12" descr="C:\Users\jrtarkow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65113"/>
            <a:ext cx="70866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2" descr="C:\Users\jrtarkow\Desktop\problem-solving.001-370x208@2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676400"/>
            <a:ext cx="4554981" cy="256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2" descr="C:\Users\jrtarkow\Desktop\problem_solution_succes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9756" y="3604956"/>
            <a:ext cx="4537044" cy="254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3" descr="C:\Users\jrtarkow\Desktop\Conflict-Resolution-Puzzle-Piec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999">
            <a:off x="238822" y="908947"/>
            <a:ext cx="3991501" cy="28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3" descr="C:\Users\jrtarkow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66892">
            <a:off x="5614622" y="661622"/>
            <a:ext cx="2770187" cy="277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 descr="C:\Users\jrtarkow\Desktop\stock-photo-diagram-of-conflict-resolution-2825717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2476" y="4619375"/>
            <a:ext cx="3483833" cy="214513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3"/>
          <p:cNvSpPr txBox="1"/>
          <p:nvPr/>
        </p:nvSpPr>
        <p:spPr>
          <a:xfrm>
            <a:off x="2412477" y="3352800"/>
            <a:ext cx="4064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Resources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2971800" y="304799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Social Emotional Learning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996696"/>
            <a:ext cx="6934200" cy="526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 txBox="1"/>
          <p:nvPr/>
        </p:nvSpPr>
        <p:spPr>
          <a:xfrm>
            <a:off x="2324100" y="152400"/>
            <a:ext cx="4495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Helpful Links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-104700" y="614075"/>
            <a:ext cx="9144000" cy="757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dirty="0"/>
              <a:t>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Bureau of Labor Statistics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Career Exploration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UWHelp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on Appling to College (Seniors)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Collegeboard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College information, college search, SAT Testing information (Juniors and Seniors)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Actstudent.org.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testing information (Juniors and Seniors)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Fastweb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Scholarship search (Seniors)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Federal Student Aid (Seniors)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Letter of Recommendation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this link to help people write a letter of recommendation for you.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Varsity Tutors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prep help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 college essay 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scholarship websites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Tips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Coach Tark Talks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 Get more info on the trades</a:t>
            </a:r>
            <a:r>
              <a:rPr lang="en-US" sz="1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: Trade Contact Information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Trade Wages and Benefits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/>
          <p:nvPr/>
        </p:nvSpPr>
        <p:spPr>
          <a:xfrm>
            <a:off x="838200" y="642949"/>
            <a:ext cx="752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1295400" y="1295400"/>
            <a:ext cx="739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075" y="771925"/>
            <a:ext cx="6704575" cy="5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7" descr="C:\Users\jrtarkow\Desktop\18534754_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600"/>
            <a:ext cx="2617033" cy="34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 descr="C:\Users\jrtarkow\Desktop\downlo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2438400"/>
            <a:ext cx="260985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 descr="C:\Users\jrtarkow\Desktop\shutterstock_26090635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5424" y="4000500"/>
            <a:ext cx="3711849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" descr="C:\Users\jrtarkow\Desktop\CoachingStudentSucces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81000"/>
            <a:ext cx="4238625" cy="444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" descr="C:\Users\jrtarkow\Desktop\help-153094_128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3657600"/>
            <a:ext cx="3464504" cy="290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 descr="C:\Users\jrtarkow\Desktop\ASPBann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90538">
            <a:off x="4705408" y="1346095"/>
            <a:ext cx="4640197" cy="141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306" y="1389207"/>
            <a:ext cx="5983894" cy="43292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"/>
          <p:cNvSpPr txBox="1"/>
          <p:nvPr/>
        </p:nvSpPr>
        <p:spPr>
          <a:xfrm>
            <a:off x="1143000" y="533400"/>
            <a:ext cx="655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it take to become a lifelong learner?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school counselor can help find your learning style!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/>
          <p:nvPr/>
        </p:nvSpPr>
        <p:spPr>
          <a:xfrm>
            <a:off x="609600" y="731520"/>
            <a:ext cx="403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March2Success</a:t>
            </a:r>
            <a:endParaRPr/>
          </a:p>
        </p:txBody>
      </p:sp>
      <p:sp>
        <p:nvSpPr>
          <p:cNvPr id="242" name="Google Shape;242;p4"/>
          <p:cNvSpPr txBox="1"/>
          <p:nvPr/>
        </p:nvSpPr>
        <p:spPr>
          <a:xfrm>
            <a:off x="609600" y="1754136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Varsity Tutors</a:t>
            </a:r>
            <a:endParaRPr/>
          </a:p>
        </p:txBody>
      </p:sp>
      <p:sp>
        <p:nvSpPr>
          <p:cNvPr id="243" name="Google Shape;243;p4"/>
          <p:cNvSpPr txBox="1"/>
          <p:nvPr/>
        </p:nvSpPr>
        <p:spPr>
          <a:xfrm>
            <a:off x="838200" y="2114713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https://www.varsitytutors.com/practice-tests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4" name="Google Shape;244;p4"/>
          <p:cNvSpPr txBox="1"/>
          <p:nvPr/>
        </p:nvSpPr>
        <p:spPr>
          <a:xfrm>
            <a:off x="609600" y="3205213"/>
            <a:ext cx="327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"/>
          <p:cNvSpPr txBox="1"/>
          <p:nvPr/>
        </p:nvSpPr>
        <p:spPr>
          <a:xfrm>
            <a:off x="438551" y="1322389"/>
            <a:ext cx="807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https://www.march2success.com/register/index?params=mID165599239|Tarkowsk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609600" y="303046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Helpful sites for test prep</a:t>
            </a:r>
            <a:endParaRPr/>
          </a:p>
        </p:txBody>
      </p:sp>
      <p:pic>
        <p:nvPicPr>
          <p:cNvPr id="247" name="Google Shape;247;p4" descr="Act now simple vector speach bubble.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10495"/>
            <a:ext cx="4038600" cy="278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" descr="SAT Practice Tests with textbooks on a desk. (Provided by Getty Images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5225" y="3619283"/>
            <a:ext cx="3733801" cy="248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367852"/>
            <a:ext cx="2743200" cy="412229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"/>
          <p:cNvSpPr txBox="1"/>
          <p:nvPr/>
        </p:nvSpPr>
        <p:spPr>
          <a:xfrm>
            <a:off x="1676400" y="609600"/>
            <a:ext cx="64699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school counselor can help you create your unique 4-year plan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075" y="76200"/>
            <a:ext cx="5642175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763" y="152400"/>
            <a:ext cx="511248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8" descr="C:\Users\jrtarkow\Desktop\imag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22151">
            <a:off x="-206248" y="938949"/>
            <a:ext cx="3406347" cy="82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 descr="C:\Users\jrtarkow\Desktop\Career Compass-mediu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333110"/>
            <a:ext cx="1752600" cy="141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 descr="C:\Users\jrtarkow\Desktop\internship-word-cloud-crop-shutterstock253575037-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64122">
            <a:off x="1752600" y="1961579"/>
            <a:ext cx="4800600" cy="187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8" descr="C:\Users\jrtarkow\Desktop\CollegeCounseling-862x57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86657">
            <a:off x="4181390" y="3712524"/>
            <a:ext cx="3886200" cy="259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 descr="C:\Users\jrtarkow\Desktop\People-Skill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754" y="4347789"/>
            <a:ext cx="2785628" cy="1900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9" descr="C:\Users\jrtarkow\Desktop\iStock_000032358362_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681536"/>
            <a:ext cx="5410200" cy="306312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 txBox="1"/>
          <p:nvPr/>
        </p:nvSpPr>
        <p:spPr>
          <a:xfrm>
            <a:off x="1600200" y="762000"/>
            <a:ext cx="5943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Naviance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 txBox="1"/>
          <p:nvPr/>
        </p:nvSpPr>
        <p:spPr>
          <a:xfrm>
            <a:off x="2155521" y="5024735"/>
            <a:ext cx="5486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Explore: your interests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Know: yourself and opportunities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Plan: courses and connections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Go: to job or college experiences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355</Words>
  <Application>Microsoft Office PowerPoint</Application>
  <PresentationFormat>On-screen Show (4:3)</PresentationFormat>
  <Paragraphs>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Erica One</vt:lpstr>
      <vt:lpstr>Arial Black</vt:lpstr>
      <vt:lpstr>Federo</vt:lpstr>
      <vt:lpstr>Corbel</vt:lpstr>
      <vt:lpstr>Times New Roman</vt:lpstr>
      <vt:lpstr>Noto Sans Symbols</vt:lpstr>
      <vt:lpstr>Arial</vt:lpstr>
      <vt:lpstr>Office Theme</vt:lpstr>
      <vt:lpstr>Focus</vt:lpstr>
      <vt:lpstr>ARK TALK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CHANCE OF PLAYING PRO BALL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kusd</dc:creator>
  <cp:lastModifiedBy>Mr. Tarkowski</cp:lastModifiedBy>
  <cp:revision>3</cp:revision>
  <dcterms:created xsi:type="dcterms:W3CDTF">2017-09-13T12:57:40Z</dcterms:created>
  <dcterms:modified xsi:type="dcterms:W3CDTF">2025-10-09T19:56:22Z</dcterms:modified>
</cp:coreProperties>
</file>